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393E9688-5BF6-424B-8B9B-2663D7778825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1/22/21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319C767-B845-4619-8EAA-157E6E5F3952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6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B96C602-8B32-4BFA-8F91-96AFC0B77970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1/22/21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410D30E-F5F6-408A-AF4F-9E46E51F98E7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6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C7B51E2-D47B-40BE-8154-4DB03555A0B4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1/22/21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2B49E87-0685-46C3-BB18-1DF3BDA8D1E2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8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2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2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 descr="A drawing of a cartoon character&#10;&#10;Description automatically generated"/>
          <p:cNvPicPr/>
          <p:nvPr/>
        </p:nvPicPr>
        <p:blipFill>
          <a:blip r:embed="rId1"/>
          <a:stretch/>
        </p:blipFill>
        <p:spPr>
          <a:xfrm>
            <a:off x="4568040" y="483120"/>
            <a:ext cx="2979720" cy="2746080"/>
          </a:xfrm>
          <a:prstGeom prst="rect">
            <a:avLst/>
          </a:prstGeom>
          <a:ln w="0"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1459440" y="4877280"/>
            <a:ext cx="10312920" cy="148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5400" spc="-1" strike="noStrike" u="sng">
                <a:solidFill>
                  <a:srgbClr val="0070c0"/>
                </a:solidFill>
                <a:uFillTx/>
                <a:latin typeface="Calibri"/>
              </a:rPr>
              <a:t>Dennis Pangburn, Region 3 Director</a:t>
            </a:r>
            <a:endParaRPr b="0" lang="en-US" sz="5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5400" spc="-1" strike="noStrike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2204640" y="3355920"/>
            <a:ext cx="838620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</a:rPr>
              <a:t>Form 20 &amp; Recruiting Leaders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2" descr=""/>
          <p:cNvPicPr/>
          <p:nvPr/>
        </p:nvPicPr>
        <p:blipFill>
          <a:blip r:embed="rId1"/>
          <a:stretch/>
        </p:blipFill>
        <p:spPr>
          <a:xfrm>
            <a:off x="1061280" y="-8640"/>
            <a:ext cx="1000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 descr=""/>
          <p:cNvPicPr/>
          <p:nvPr/>
        </p:nvPicPr>
        <p:blipFill>
          <a:blip r:embed="rId1"/>
          <a:stretch/>
        </p:blipFill>
        <p:spPr>
          <a:xfrm>
            <a:off x="1100880" y="0"/>
            <a:ext cx="9989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4" descr=""/>
          <p:cNvPicPr/>
          <p:nvPr/>
        </p:nvPicPr>
        <p:blipFill>
          <a:blip r:embed="rId1"/>
          <a:stretch/>
        </p:blipFill>
        <p:spPr>
          <a:xfrm>
            <a:off x="3512520" y="92160"/>
            <a:ext cx="4830840" cy="6672960"/>
          </a:xfrm>
          <a:prstGeom prst="rect">
            <a:avLst/>
          </a:prstGeom>
          <a:ln cap="rnd" w="19050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4" name="Picture 5" descr="A drawing of a cartoon character&#10;&#10;Description automatically generated"/>
          <p:cNvPicPr/>
          <p:nvPr/>
        </p:nvPicPr>
        <p:blipFill>
          <a:blip r:embed="rId2"/>
          <a:stretch/>
        </p:blipFill>
        <p:spPr>
          <a:xfrm>
            <a:off x="436680" y="701280"/>
            <a:ext cx="2031480" cy="169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"/>
          <p:cNvPicPr/>
          <p:nvPr/>
        </p:nvPicPr>
        <p:blipFill>
          <a:blip r:embed="rId1"/>
          <a:stretch/>
        </p:blipFill>
        <p:spPr>
          <a:xfrm>
            <a:off x="1026000" y="0"/>
            <a:ext cx="10139400" cy="6857640"/>
          </a:xfrm>
          <a:prstGeom prst="rect">
            <a:avLst/>
          </a:prstGeom>
          <a:ln cap="rnd" w="19050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7" descr="A drawing of a cartoon character&#10;&#10;Description automatically generated"/>
          <p:cNvPicPr/>
          <p:nvPr/>
        </p:nvPicPr>
        <p:blipFill>
          <a:blip r:embed="rId1"/>
          <a:stretch/>
        </p:blipFill>
        <p:spPr>
          <a:xfrm>
            <a:off x="436680" y="701280"/>
            <a:ext cx="2031480" cy="1693080"/>
          </a:xfrm>
          <a:prstGeom prst="rect">
            <a:avLst/>
          </a:prstGeom>
          <a:ln w="0">
            <a:noFill/>
          </a:ln>
        </p:spPr>
      </p:pic>
      <p:pic>
        <p:nvPicPr>
          <p:cNvPr id="147" name="Picture 4" descr=""/>
          <p:cNvPicPr/>
          <p:nvPr/>
        </p:nvPicPr>
        <p:blipFill>
          <a:blip r:embed="rId2"/>
          <a:stretch/>
        </p:blipFill>
        <p:spPr>
          <a:xfrm>
            <a:off x="3221280" y="123480"/>
            <a:ext cx="5553000" cy="6624000"/>
          </a:xfrm>
          <a:prstGeom prst="rect">
            <a:avLst/>
          </a:prstGeom>
          <a:ln cap="rnd" w="19050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8" name="CustomShape 1"/>
          <p:cNvSpPr/>
          <p:nvPr/>
        </p:nvSpPr>
        <p:spPr>
          <a:xfrm flipH="1">
            <a:off x="9184680" y="921600"/>
            <a:ext cx="2459880" cy="12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800" spc="-1" strike="noStrike">
                <a:solidFill>
                  <a:srgbClr val="000000"/>
                </a:solidFill>
                <a:latin typeface="Calibri"/>
              </a:rPr>
              <a:t>Form 20</a:t>
            </a: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Instructions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7" descr="A drawing of a cartoon character&#10;&#10;Description automatically generated"/>
          <p:cNvPicPr/>
          <p:nvPr/>
        </p:nvPicPr>
        <p:blipFill>
          <a:blip r:embed="rId1"/>
          <a:stretch/>
        </p:blipFill>
        <p:spPr>
          <a:xfrm>
            <a:off x="436680" y="701280"/>
            <a:ext cx="2031480" cy="169308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2" descr=""/>
          <p:cNvPicPr/>
          <p:nvPr/>
        </p:nvPicPr>
        <p:blipFill>
          <a:blip r:embed="rId2"/>
          <a:stretch/>
        </p:blipFill>
        <p:spPr>
          <a:xfrm>
            <a:off x="3187080" y="127440"/>
            <a:ext cx="5582880" cy="6629040"/>
          </a:xfrm>
          <a:prstGeom prst="rect">
            <a:avLst/>
          </a:prstGeom>
          <a:ln cap="rnd" w="19050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1" name="CustomShape 1"/>
          <p:cNvSpPr/>
          <p:nvPr/>
        </p:nvSpPr>
        <p:spPr>
          <a:xfrm flipH="1">
            <a:off x="9184680" y="921600"/>
            <a:ext cx="2459880" cy="12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800" spc="-1" strike="noStrike">
                <a:solidFill>
                  <a:srgbClr val="000000"/>
                </a:solidFill>
                <a:latin typeface="Calibri"/>
              </a:rPr>
              <a:t>Form 20</a:t>
            </a:r>
            <a:endParaRPr b="0" lang="en-US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Page 1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A drawing of a cartoon character&#10;&#10;Description automatically generated"/>
          <p:cNvPicPr/>
          <p:nvPr/>
        </p:nvPicPr>
        <p:blipFill>
          <a:blip r:embed="rId1"/>
          <a:stretch/>
        </p:blipFill>
        <p:spPr>
          <a:xfrm>
            <a:off x="4568040" y="483120"/>
            <a:ext cx="2979720" cy="2746080"/>
          </a:xfrm>
          <a:prstGeom prst="rect">
            <a:avLst/>
          </a:prstGeom>
          <a:ln w="0"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2492640" y="4462560"/>
            <a:ext cx="7912800" cy="209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70c0"/>
                </a:solidFill>
                <a:latin typeface="Calibri"/>
              </a:rPr>
              <a:t>Dennis Pangburn, Region 3 Director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5400" spc="-1" strike="noStrike">
                <a:solidFill>
                  <a:srgbClr val="c00000"/>
                </a:solidFill>
                <a:latin typeface="Calibri"/>
              </a:rPr>
              <a:t>Pang1 @ comcast.net</a:t>
            </a:r>
            <a:endParaRPr b="0" lang="en-US" sz="5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5400" spc="-1" strike="noStrike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2204640" y="3355920"/>
            <a:ext cx="838620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Calibri"/>
              </a:rPr>
              <a:t>Form 20 &amp; Recruiting Leaders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9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7" descr="A drawing of a cartoon character&#10;&#10;Description automatically generated"/>
          <p:cNvPicPr/>
          <p:nvPr/>
        </p:nvPicPr>
        <p:blipFill>
          <a:blip r:embed="rId1"/>
          <a:stretch/>
        </p:blipFill>
        <p:spPr>
          <a:xfrm>
            <a:off x="436680" y="701280"/>
            <a:ext cx="2031480" cy="1693080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6" descr=""/>
          <p:cNvPicPr/>
          <p:nvPr/>
        </p:nvPicPr>
        <p:blipFill>
          <a:blip r:embed="rId2"/>
          <a:stretch/>
        </p:blipFill>
        <p:spPr>
          <a:xfrm>
            <a:off x="3350520" y="1041840"/>
            <a:ext cx="6438960" cy="4948560"/>
          </a:xfrm>
          <a:prstGeom prst="rect">
            <a:avLst/>
          </a:prstGeom>
          <a:ln cap="sq" w="190500">
            <a:solidFill>
              <a:srgbClr val="0070c0"/>
            </a:solidFill>
            <a:miter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fov="5400000" prst="perspectiveFront"/>
            <a:lightRig dir="t" rig="threePt">
              <a:rot lat="0" lon="0" rev="21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 descr=""/>
          <p:cNvPicPr/>
          <p:nvPr/>
        </p:nvPicPr>
        <p:blipFill>
          <a:blip r:embed="rId1"/>
          <a:stretch/>
        </p:blipFill>
        <p:spPr>
          <a:xfrm>
            <a:off x="1026000" y="0"/>
            <a:ext cx="10139400" cy="6857640"/>
          </a:xfrm>
          <a:prstGeom prst="rect">
            <a:avLst/>
          </a:prstGeom>
          <a:ln cap="rnd" w="19050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7" descr="A drawing of a cartoon character&#10;&#10;Description automatically generated"/>
          <p:cNvPicPr/>
          <p:nvPr/>
        </p:nvPicPr>
        <p:blipFill>
          <a:blip r:embed="rId1"/>
          <a:stretch/>
        </p:blipFill>
        <p:spPr>
          <a:xfrm>
            <a:off x="436680" y="701280"/>
            <a:ext cx="2031480" cy="1693080"/>
          </a:xfrm>
          <a:prstGeom prst="rect">
            <a:avLst/>
          </a:prstGeom>
          <a:ln w="0"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2966760" y="890280"/>
            <a:ext cx="847620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5400" spc="-1" strike="noStrike">
                <a:solidFill>
                  <a:srgbClr val="000000"/>
                </a:solidFill>
                <a:latin typeface="Calibri"/>
              </a:rPr>
              <a:t>SIR Expectations of Members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2545200" y="2951640"/>
            <a:ext cx="8871120" cy="240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StarSymbol"/>
              <a:buAutoNum type="arabicPeriod"/>
            </a:pPr>
            <a:r>
              <a:rPr b="1" lang="en-US" sz="3200" spc="-1" strike="noStrike">
                <a:solidFill>
                  <a:srgbClr val="c00000"/>
                </a:solidFill>
                <a:latin typeface="Calibri"/>
              </a:rPr>
              <a:t>Be a Friendly Sociable Guy</a:t>
            </a:r>
            <a:br/>
            <a:r>
              <a:rPr b="1" lang="en-US" sz="800" spc="-1" strike="noStrike">
                <a:solidFill>
                  <a:srgbClr val="c00000"/>
                </a:solidFill>
                <a:latin typeface="Calibri"/>
              </a:rPr>
              <a:t>  </a:t>
            </a:r>
            <a:endParaRPr b="0" lang="en-US" sz="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StarSymbol"/>
              <a:buAutoNum type="arabicPeriod"/>
            </a:pPr>
            <a:r>
              <a:rPr b="1" lang="en-US" sz="3200" spc="-1" strike="noStrike">
                <a:solidFill>
                  <a:srgbClr val="c00000"/>
                </a:solidFill>
                <a:latin typeface="Calibri"/>
              </a:rPr>
              <a:t>Participate in our Activities, Lunches and Events</a:t>
            </a:r>
            <a:r>
              <a:rPr b="1" lang="en-US" sz="800" spc="-1" strike="noStrike">
                <a:solidFill>
                  <a:srgbClr val="c00000"/>
                </a:solidFill>
                <a:latin typeface="Calibri"/>
              </a:rPr>
              <a:t> </a:t>
            </a:r>
            <a:br/>
            <a:r>
              <a:rPr b="1" lang="en-US" sz="800" spc="-1" strike="noStrike">
                <a:solidFill>
                  <a:srgbClr val="c00000"/>
                </a:solidFill>
                <a:latin typeface="Calibri"/>
              </a:rPr>
              <a:t> </a:t>
            </a:r>
            <a:endParaRPr b="0" lang="en-US" sz="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StarSymbol"/>
              <a:buAutoNum type="arabicPeriod"/>
            </a:pPr>
            <a:r>
              <a:rPr b="1" lang="en-US" sz="3200" spc="-1" strike="noStrike">
                <a:solidFill>
                  <a:srgbClr val="c00000"/>
                </a:solidFill>
                <a:latin typeface="Calibri"/>
              </a:rPr>
              <a:t>Volunteer when Asked – Give it a Shot</a:t>
            </a:r>
            <a:br/>
            <a:r>
              <a:rPr b="1" lang="en-US" sz="800" spc="-1" strike="noStrike">
                <a:solidFill>
                  <a:srgbClr val="c00000"/>
                </a:solidFill>
                <a:latin typeface="Calibri"/>
              </a:rPr>
              <a:t> </a:t>
            </a:r>
            <a:endParaRPr b="0" lang="en-US" sz="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StarSymbol"/>
              <a:buAutoNum type="arabicPeriod"/>
            </a:pPr>
            <a:r>
              <a:rPr b="1" lang="en-US" sz="3200" spc="-1" strike="noStrike">
                <a:solidFill>
                  <a:srgbClr val="c00000"/>
                </a:solidFill>
                <a:latin typeface="Calibri"/>
              </a:rPr>
              <a:t>Bring Guests to Perpetuate the Organization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1000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" dur="1000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7" descr="A drawing of a cartoon character&#10;&#10;Description automatically generated"/>
          <p:cNvPicPr/>
          <p:nvPr/>
        </p:nvPicPr>
        <p:blipFill>
          <a:blip r:embed="rId1"/>
          <a:stretch/>
        </p:blipFill>
        <p:spPr>
          <a:xfrm>
            <a:off x="436680" y="701280"/>
            <a:ext cx="2031480" cy="1693080"/>
          </a:xfrm>
          <a:prstGeom prst="rect">
            <a:avLst/>
          </a:prstGeom>
          <a:ln w="0"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2964240" y="890280"/>
            <a:ext cx="794736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5400" spc="-1" strike="noStrike">
                <a:solidFill>
                  <a:srgbClr val="000000"/>
                </a:solidFill>
                <a:latin typeface="Calibri"/>
              </a:rPr>
              <a:t>SIR Expectations of Leaders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1864080" y="2951640"/>
            <a:ext cx="9552600" cy="240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StarSymbol"/>
              <a:buAutoNum type="arabicPeriod"/>
            </a:pPr>
            <a:r>
              <a:rPr b="1" lang="en-US" sz="3200" spc="-1" strike="noStrike">
                <a:solidFill>
                  <a:srgbClr val="c00000"/>
                </a:solidFill>
                <a:latin typeface="Calibri"/>
              </a:rPr>
              <a:t>Exhibit Enthusiasm, Open Mindedness, Knowledge</a:t>
            </a:r>
            <a:br/>
            <a:r>
              <a:rPr b="1" lang="en-US" sz="800" spc="-1" strike="noStrike">
                <a:solidFill>
                  <a:srgbClr val="c00000"/>
                </a:solidFill>
                <a:latin typeface="Calibri"/>
              </a:rPr>
              <a:t>  </a:t>
            </a:r>
            <a:endParaRPr b="0" lang="en-US" sz="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StarSymbol"/>
              <a:buAutoNum type="arabicPeriod"/>
            </a:pPr>
            <a:r>
              <a:rPr b="1" lang="en-US" sz="3200" spc="-1" strike="noStrike">
                <a:solidFill>
                  <a:srgbClr val="c00000"/>
                </a:solidFill>
                <a:latin typeface="Calibri"/>
              </a:rPr>
              <a:t>Recognize Contributions of Others</a:t>
            </a:r>
            <a:r>
              <a:rPr b="1" lang="en-US" sz="800" spc="-1" strike="noStrike">
                <a:solidFill>
                  <a:srgbClr val="c00000"/>
                </a:solidFill>
                <a:latin typeface="Calibri"/>
              </a:rPr>
              <a:t> </a:t>
            </a:r>
            <a:br/>
            <a:r>
              <a:rPr b="1" lang="en-US" sz="800" spc="-1" strike="noStrike">
                <a:solidFill>
                  <a:srgbClr val="c00000"/>
                </a:solidFill>
                <a:latin typeface="Calibri"/>
              </a:rPr>
              <a:t> </a:t>
            </a:r>
            <a:endParaRPr b="0" lang="en-US" sz="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StarSymbol"/>
              <a:buAutoNum type="arabicPeriod"/>
            </a:pPr>
            <a:r>
              <a:rPr b="1" lang="en-US" sz="3200" spc="-1" strike="noStrike">
                <a:solidFill>
                  <a:srgbClr val="c00000"/>
                </a:solidFill>
                <a:latin typeface="Calibri"/>
              </a:rPr>
              <a:t>Be a Skilled Problem Solvers</a:t>
            </a:r>
            <a:br/>
            <a:r>
              <a:rPr b="1" lang="en-US" sz="800" spc="-1" strike="noStrike">
                <a:solidFill>
                  <a:srgbClr val="c00000"/>
                </a:solidFill>
                <a:latin typeface="Calibri"/>
              </a:rPr>
              <a:t> </a:t>
            </a:r>
            <a:endParaRPr b="0" lang="en-US" sz="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c00000"/>
              </a:buClr>
              <a:buFont typeface="StarSymbol"/>
              <a:buAutoNum type="arabicPeriod"/>
            </a:pPr>
            <a:r>
              <a:rPr b="1" lang="en-US" sz="3200" spc="-1" strike="noStrike">
                <a:solidFill>
                  <a:srgbClr val="c00000"/>
                </a:solidFill>
                <a:latin typeface="Calibri"/>
              </a:rPr>
              <a:t>Be a Decision Makers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2" dur="1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9" dur="10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0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"/>
          <p:cNvPicPr/>
          <p:nvPr/>
        </p:nvPicPr>
        <p:blipFill>
          <a:blip r:embed="rId1"/>
          <a:stretch/>
        </p:blipFill>
        <p:spPr>
          <a:xfrm>
            <a:off x="2061360" y="348120"/>
            <a:ext cx="8150400" cy="6267600"/>
          </a:xfrm>
          <a:prstGeom prst="rect">
            <a:avLst/>
          </a:prstGeom>
          <a:ln cap="rnd" w="19050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2" descr=""/>
          <p:cNvPicPr/>
          <p:nvPr/>
        </p:nvPicPr>
        <p:blipFill>
          <a:blip r:embed="rId1"/>
          <a:stretch/>
        </p:blipFill>
        <p:spPr>
          <a:xfrm>
            <a:off x="3661920" y="70200"/>
            <a:ext cx="4945320" cy="6651000"/>
          </a:xfrm>
          <a:prstGeom prst="rect">
            <a:avLst/>
          </a:prstGeom>
          <a:ln cap="rnd" w="19050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7" descr="A drawing of a cartoon character&#10;&#10;Description automatically generated"/>
          <p:cNvPicPr/>
          <p:nvPr/>
        </p:nvPicPr>
        <p:blipFill>
          <a:blip r:embed="rId1"/>
          <a:stretch/>
        </p:blipFill>
        <p:spPr>
          <a:xfrm>
            <a:off x="436680" y="701280"/>
            <a:ext cx="2031480" cy="1693080"/>
          </a:xfrm>
          <a:prstGeom prst="rect">
            <a:avLst/>
          </a:prstGeom>
          <a:ln w="0">
            <a:noFill/>
          </a:ln>
        </p:spPr>
      </p:pic>
      <p:pic>
        <p:nvPicPr>
          <p:cNvPr id="139" name="Picture 3" descr=""/>
          <p:cNvPicPr/>
          <p:nvPr/>
        </p:nvPicPr>
        <p:blipFill>
          <a:blip r:embed="rId2"/>
          <a:srcRect l="0" t="21631" r="-1222" b="61474"/>
          <a:stretch/>
        </p:blipFill>
        <p:spPr>
          <a:xfrm>
            <a:off x="2886120" y="2545200"/>
            <a:ext cx="6903720" cy="2463480"/>
          </a:xfrm>
          <a:prstGeom prst="rect">
            <a:avLst/>
          </a:prstGeom>
          <a:ln cap="rnd" w="19050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 descr=""/>
          <p:cNvPicPr/>
          <p:nvPr/>
        </p:nvPicPr>
        <p:blipFill>
          <a:blip r:embed="rId1"/>
          <a:stretch/>
        </p:blipFill>
        <p:spPr>
          <a:xfrm>
            <a:off x="1121400" y="0"/>
            <a:ext cx="99489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LibreOffice/7.0.3.1$Windows_X86_64 LibreOffice_project/d7547858d014d4cf69878db179d326fc3483e082</Application>
  <Words>101</Words>
  <Paragraphs>19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2021-01-18T06:31:47Z</dcterms:created>
  <dc:creator>Derek Southern</dc:creator>
  <dc:description/>
  <dc:language>en-US</dc:language>
  <cp:lastModifiedBy/>
  <dcterms:modified xsi:type="dcterms:W3CDTF">2021-01-22T22:05:25Z</dcterms:modified>
  <cp:revision>2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